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1" r:id="rId3"/>
    <p:sldId id="257" r:id="rId4"/>
    <p:sldId id="264" r:id="rId5"/>
    <p:sldId id="282" r:id="rId6"/>
    <p:sldId id="280" r:id="rId7"/>
    <p:sldId id="259" r:id="rId8"/>
    <p:sldId id="260" r:id="rId9"/>
    <p:sldId id="261" r:id="rId10"/>
    <p:sldId id="262" r:id="rId11"/>
    <p:sldId id="265" r:id="rId12"/>
    <p:sldId id="266" r:id="rId13"/>
    <p:sldId id="263" r:id="rId14"/>
    <p:sldId id="267" r:id="rId15"/>
    <p:sldId id="268" r:id="rId16"/>
    <p:sldId id="258" r:id="rId17"/>
    <p:sldId id="270" r:id="rId18"/>
    <p:sldId id="271" r:id="rId19"/>
    <p:sldId id="272" r:id="rId20"/>
    <p:sldId id="273" r:id="rId21"/>
    <p:sldId id="274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780"/>
    <a:srgbClr val="1B63F2"/>
    <a:srgbClr val="D9A400"/>
    <a:srgbClr val="DAC100"/>
    <a:srgbClr val="EDCE12"/>
    <a:srgbClr val="EBEF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14CF5-CE5D-4629-98CB-89D24203F9B0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636B6-6D45-4497-AC48-ED05C24BC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49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636B6-6D45-4497-AC48-ED05C24BC9F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56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B636B6-6D45-4497-AC48-ED05C24BC9F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708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85D9-05F7-F6AC-6C62-9547A656E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4E10E-EF92-DDC7-1E77-F05741862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5DDC9-7980-D0B1-AFC6-73D04E1CB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B9F16-C560-DD56-F5EE-831DE96B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7D77E-7B40-F566-1508-6954EC76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76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0FFE8-E9D5-0815-3E76-BD4F7F6C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99A71-4F74-ECB4-E67F-8503E9DE3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39657-21CA-0561-B378-518C1C98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8ADB0-E336-B1CE-83D0-415261E0E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1405E-04EA-92D6-4B6B-97A5FE94A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860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E21036-6E9B-13A7-F7DF-B4AD21482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EDAAD-DBBB-6A1A-9E6F-1DF32D0E0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9C599-7677-CCEC-B3A2-8962E45C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3DBAE-483B-A35D-DB7D-56285607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CBD83-C2B9-7373-3BB7-63C5D8FA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70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2468E-69A3-7667-9F98-A2223E9B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45AA4-024C-6CF1-C4EE-89829BB57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CCF8D-FCB9-C0F9-6797-9106397C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A568F-5D32-F318-CB4E-8AA0E48C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5C7F-2BD8-7755-3815-E1B1675A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470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214C-367C-10B5-F1A6-010F97DA7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CAEDA-7293-F01C-DD15-CBEA1A14C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83EA7-02E6-7C96-1C55-B081B4046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A9943-F816-81E8-C757-2EA7B117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80629-E601-4302-8B72-BE2F5A3DA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93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F115-05BA-8288-03A2-C0460B034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18C88-0755-CFCB-2AD0-525241201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59F32-69E0-0F5C-15A7-473285AFA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FFF5B-4676-EADC-010A-18E2B960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AE64C-96CC-1C16-73A6-E7E71D90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073D-A826-D4DA-004C-7A7F107E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02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6099-C646-DE6E-E091-0ECA7653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49B83-5EAB-0B37-5D0F-E745D24AC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9E2DE-F0CA-73CE-D8B5-4A4B40814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9341DB-8D68-CBAE-C486-A194CA2F5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5A4605-1280-A0A4-E353-677768BE0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30F428-C6AC-8E47-0B4D-3D82334EA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159600-F567-F340-64E6-CF75D697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3794D-5A16-6C2B-BF4E-99A9E2A5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24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DB552-7687-3D86-CFAF-763D2C75D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24317B-0C52-2F71-2AE1-2B180C60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9514D-C323-8817-08BE-F9493939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F7A5B-D0FC-58C9-7915-011E4DF4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19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327BE-DE20-C4AC-2DBB-469246D3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A23CA-087A-2DC9-C884-A59DF390B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1ADBA-719D-AAB6-05E9-A6F5A27E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36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98EF-B935-34CA-6972-5CC5928F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64CBC-D437-4D0D-936D-CE8C37FC8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6B2E4-D16A-AAFA-F778-8CBEDF851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2F358-87AF-FFE3-7BBB-CEFCAA0CC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2BA14-706F-0E50-FE32-4DB53506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7CC90-4E60-7E30-7F29-FADD0B54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45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4C27-7F44-CC41-4048-7FD66DA1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5888D-E27E-3729-125C-09BB0E258C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0158C-2F2A-0810-5F6F-049925054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CF6D6-ACDC-520C-5061-BD2F40B4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7EC97-9D8B-EDF6-8A61-A7132A25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D3B17-DD9D-E615-E002-069CB3031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393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B9453-9D2D-CC3A-28F4-4582DE58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64745-EFCC-1BCE-398F-2D13D8442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F9923-9CC2-7B4D-1055-05A3EC84FC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41DAC-B4F2-4714-980E-5CBAC1C1B5AC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5B5B3-E5D9-8C5E-8441-478782BB0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93887-49D3-CA7A-38C8-AD6B4FFBF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9B87F-8173-41B1-B11C-EB83DACD34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66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74AFD3-D742-52E6-484F-CD8A667CE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84" y="0"/>
            <a:ext cx="1777487" cy="17774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EA3F4C-4812-020E-A107-450732AF4170}"/>
              </a:ext>
            </a:extLst>
          </p:cNvPr>
          <p:cNvSpPr txBox="1"/>
          <p:nvPr/>
        </p:nvSpPr>
        <p:spPr>
          <a:xfrm>
            <a:off x="742642" y="2551837"/>
            <a:ext cx="4362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solidFill>
                  <a:srgbClr val="1B63F2"/>
                </a:solidFill>
              </a:rPr>
              <a:t>Strategic Insights For </a:t>
            </a:r>
            <a:r>
              <a:rPr lang="en-IN" sz="3600" b="1">
                <a:solidFill>
                  <a:srgbClr val="D9A400"/>
                </a:solidFill>
              </a:rPr>
              <a:t>MITRON Bank’s </a:t>
            </a:r>
            <a:r>
              <a:rPr lang="en-IN" sz="3600" b="1">
                <a:solidFill>
                  <a:srgbClr val="1B63F2"/>
                </a:solidFill>
              </a:rPr>
              <a:t>New Credit 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E1A19E-5CAA-B81F-2D28-7BFA3685D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68" y="1077051"/>
            <a:ext cx="6554185" cy="4703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5B006-A829-74CB-D686-BD1F7048471B}"/>
              </a:ext>
            </a:extLst>
          </p:cNvPr>
          <p:cNvSpPr txBox="1"/>
          <p:nvPr/>
        </p:nvSpPr>
        <p:spPr>
          <a:xfrm>
            <a:off x="8974318" y="6280570"/>
            <a:ext cx="281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solidFill>
                  <a:srgbClr val="094780"/>
                </a:solidFill>
              </a:rPr>
              <a:t>Presented by Parth Patoliya</a:t>
            </a:r>
          </a:p>
        </p:txBody>
      </p:sp>
    </p:spTree>
    <p:extLst>
      <p:ext uri="{BB962C8B-B14F-4D97-AF65-F5344CB8AC3E}">
        <p14:creationId xmlns:p14="http://schemas.microsoft.com/office/powerpoint/2010/main" val="1718427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72814050-CF06-F28B-9AD0-1FFA2A80A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48" y="433404"/>
            <a:ext cx="5448772" cy="2481137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1AE63CD6-1F83-3AA2-27C7-0C6E609BA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420" y="4326181"/>
            <a:ext cx="5516371" cy="2291963"/>
          </a:xfrm>
          <a:prstGeom prst="rect">
            <a:avLst/>
          </a:prstGeom>
        </p:spPr>
      </p:pic>
      <p:pic>
        <p:nvPicPr>
          <p:cNvPr id="12" name="Picture 11" descr="A graph with numbers and a red line&#10;&#10;AI-generated content may be incorrect.">
            <a:extLst>
              <a:ext uri="{FF2B5EF4-FFF2-40B4-BE49-F238E27FC236}">
                <a16:creationId xmlns:a16="http://schemas.microsoft.com/office/drawing/2014/main" id="{25F8E405-5712-F32A-3BCA-F16B80C28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359" y="433404"/>
            <a:ext cx="5044492" cy="36476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0505B-5D3E-78F5-8F08-21D2AFFCFCA4}"/>
              </a:ext>
            </a:extLst>
          </p:cNvPr>
          <p:cNvSpPr txBox="1"/>
          <p:nvPr/>
        </p:nvSpPr>
        <p:spPr>
          <a:xfrm>
            <a:off x="866648" y="3649607"/>
            <a:ext cx="4402317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b="1">
                <a:solidFill>
                  <a:srgbClr val="094780"/>
                </a:solidFill>
              </a:rPr>
              <a:t>25-45</a:t>
            </a:r>
            <a:r>
              <a:rPr lang="en-IN" sz="1600"/>
              <a:t> covers total </a:t>
            </a:r>
            <a:r>
              <a:rPr lang="en-IN" sz="1600" b="1">
                <a:solidFill>
                  <a:srgbClr val="094780"/>
                </a:solidFill>
              </a:rPr>
              <a:t>2771</a:t>
            </a:r>
            <a:r>
              <a:rPr lang="en-IN" sz="1600"/>
              <a:t>(</a:t>
            </a:r>
            <a:r>
              <a:rPr lang="en-IN" sz="1600" b="1">
                <a:solidFill>
                  <a:srgbClr val="094780"/>
                </a:solidFill>
              </a:rPr>
              <a:t>70%</a:t>
            </a:r>
            <a:r>
              <a:rPr lang="en-IN" sz="1600"/>
              <a:t>) customers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b="1">
                <a:solidFill>
                  <a:srgbClr val="094780"/>
                </a:solidFill>
              </a:rPr>
              <a:t>45+ </a:t>
            </a:r>
            <a:r>
              <a:rPr lang="en-IN" sz="1600"/>
              <a:t>has highest average income (</a:t>
            </a:r>
            <a:r>
              <a:rPr lang="en-IN" sz="1600" b="1">
                <a:solidFill>
                  <a:srgbClr val="094780"/>
                </a:solidFill>
              </a:rPr>
              <a:t>61k</a:t>
            </a:r>
            <a:r>
              <a:rPr lang="en-IN" sz="160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b="1">
                <a:solidFill>
                  <a:srgbClr val="094780"/>
                </a:solidFill>
              </a:rPr>
              <a:t>35-45</a:t>
            </a:r>
            <a:r>
              <a:rPr lang="en-IN" sz="1600"/>
              <a:t> : high utilization </a:t>
            </a:r>
            <a:r>
              <a:rPr lang="en-IN" sz="1600" b="1">
                <a:solidFill>
                  <a:srgbClr val="094780"/>
                </a:solidFill>
              </a:rPr>
              <a:t>46.72%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 b="1">
                <a:solidFill>
                  <a:srgbClr val="094780"/>
                </a:solidFill>
              </a:rPr>
              <a:t>25-24 : </a:t>
            </a:r>
            <a:r>
              <a:rPr lang="en-IN" sz="1600"/>
              <a:t>2</a:t>
            </a:r>
            <a:r>
              <a:rPr lang="en-IN" sz="1600" baseline="30000"/>
              <a:t>nd</a:t>
            </a:r>
            <a:r>
              <a:rPr lang="en-IN" sz="1600"/>
              <a:t> highest utilization </a:t>
            </a:r>
            <a:r>
              <a:rPr lang="en-IN" sz="1600" b="1">
                <a:solidFill>
                  <a:srgbClr val="094780"/>
                </a:solidFill>
              </a:rPr>
              <a:t>43.66%</a:t>
            </a:r>
          </a:p>
        </p:txBody>
      </p:sp>
    </p:spTree>
    <p:extLst>
      <p:ext uri="{BB962C8B-B14F-4D97-AF65-F5344CB8AC3E}">
        <p14:creationId xmlns:p14="http://schemas.microsoft.com/office/powerpoint/2010/main" val="3935680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C28C3476-2599-131D-135A-2833468E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08" y="384626"/>
            <a:ext cx="6416596" cy="3195203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6F270D58-B266-87CB-CE32-8827A836F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08" y="3802801"/>
            <a:ext cx="6416596" cy="29345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E7C5F4-E4F4-C28D-EB02-2DC015510065}"/>
              </a:ext>
            </a:extLst>
          </p:cNvPr>
          <p:cNvSpPr txBox="1"/>
          <p:nvPr/>
        </p:nvSpPr>
        <p:spPr>
          <a:xfrm>
            <a:off x="6973110" y="4705208"/>
            <a:ext cx="3073138" cy="1531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Credit Card : </a:t>
            </a:r>
            <a:r>
              <a:rPr lang="en-IN" sz="1600" b="1">
                <a:solidFill>
                  <a:srgbClr val="094780"/>
                </a:solidFill>
              </a:rPr>
              <a:t>216M</a:t>
            </a:r>
            <a:r>
              <a:rPr lang="en-IN" sz="1600"/>
              <a:t>(</a:t>
            </a:r>
            <a:r>
              <a:rPr lang="en-IN" sz="1600" b="1">
                <a:solidFill>
                  <a:srgbClr val="094780"/>
                </a:solidFill>
              </a:rPr>
              <a:t>41%</a:t>
            </a:r>
            <a:r>
              <a:rPr lang="en-IN" sz="160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UPI : </a:t>
            </a:r>
            <a:r>
              <a:rPr lang="en-IN" sz="1600" b="1">
                <a:solidFill>
                  <a:srgbClr val="094780"/>
                </a:solidFill>
              </a:rPr>
              <a:t>141M</a:t>
            </a:r>
            <a:r>
              <a:rPr lang="en-IN" sz="1600"/>
              <a:t>(</a:t>
            </a:r>
            <a:r>
              <a:rPr lang="en-IN" sz="1600" b="1">
                <a:solidFill>
                  <a:srgbClr val="094780"/>
                </a:solidFill>
              </a:rPr>
              <a:t>27%</a:t>
            </a:r>
            <a:r>
              <a:rPr lang="en-IN" sz="160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Debit Card : </a:t>
            </a:r>
            <a:r>
              <a:rPr lang="en-IN" sz="1600" b="1">
                <a:solidFill>
                  <a:srgbClr val="094780"/>
                </a:solidFill>
              </a:rPr>
              <a:t>119M</a:t>
            </a:r>
            <a:r>
              <a:rPr lang="en-IN" sz="1600"/>
              <a:t>(</a:t>
            </a:r>
            <a:r>
              <a:rPr lang="en-IN" sz="1600" b="1">
                <a:solidFill>
                  <a:srgbClr val="094780"/>
                </a:solidFill>
              </a:rPr>
              <a:t>22%</a:t>
            </a:r>
            <a:r>
              <a:rPr lang="en-IN" sz="160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Net Banking : </a:t>
            </a:r>
            <a:r>
              <a:rPr lang="en-IN" sz="1600" b="1">
                <a:solidFill>
                  <a:srgbClr val="094780"/>
                </a:solidFill>
              </a:rPr>
              <a:t>55M</a:t>
            </a:r>
            <a:r>
              <a:rPr lang="en-IN" sz="1600"/>
              <a:t>(</a:t>
            </a:r>
            <a:r>
              <a:rPr lang="en-IN" sz="1600" b="1">
                <a:solidFill>
                  <a:srgbClr val="094780"/>
                </a:solidFill>
              </a:rPr>
              <a:t>10%</a:t>
            </a:r>
            <a:r>
              <a:rPr lang="en-IN" sz="160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8F79B-1613-016C-BEA2-BA0ED0E2EE39}"/>
              </a:ext>
            </a:extLst>
          </p:cNvPr>
          <p:cNvSpPr txBox="1"/>
          <p:nvPr/>
        </p:nvSpPr>
        <p:spPr>
          <a:xfrm>
            <a:off x="6973110" y="847172"/>
            <a:ext cx="4655271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Bills : </a:t>
            </a:r>
            <a:r>
              <a:rPr lang="en-IN" sz="1600" b="1">
                <a:solidFill>
                  <a:srgbClr val="094780"/>
                </a:solidFill>
              </a:rPr>
              <a:t>105M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Groceries : </a:t>
            </a:r>
            <a:r>
              <a:rPr lang="en-IN" sz="1600" b="1">
                <a:solidFill>
                  <a:srgbClr val="094780"/>
                </a:solidFill>
              </a:rPr>
              <a:t>86M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Electronics : </a:t>
            </a:r>
            <a:r>
              <a:rPr lang="en-IN" sz="1600" b="1">
                <a:solidFill>
                  <a:srgbClr val="094780"/>
                </a:solidFill>
              </a:rPr>
              <a:t>80M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Health &amp; Wellness : </a:t>
            </a:r>
            <a:r>
              <a:rPr lang="en-IN" sz="1600" b="1">
                <a:solidFill>
                  <a:srgbClr val="094780"/>
                </a:solidFill>
              </a:rPr>
              <a:t>65M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Travel : </a:t>
            </a:r>
            <a:r>
              <a:rPr lang="en-IN" sz="1600" b="1">
                <a:solidFill>
                  <a:srgbClr val="094780"/>
                </a:solidFill>
              </a:rPr>
              <a:t>60M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Food : </a:t>
            </a:r>
            <a:r>
              <a:rPr lang="en-IN" sz="1600" b="1">
                <a:solidFill>
                  <a:srgbClr val="094780"/>
                </a:solidFill>
              </a:rPr>
              <a:t>54M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C5DD8-171A-87C9-1E59-1796846EC9B0}"/>
              </a:ext>
            </a:extLst>
          </p:cNvPr>
          <p:cNvSpPr txBox="1"/>
          <p:nvPr/>
        </p:nvSpPr>
        <p:spPr>
          <a:xfrm>
            <a:off x="6842430" y="3259723"/>
            <a:ext cx="4916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/>
              <a:t>21-24 spends more on Entertainment, Apparel, Food </a:t>
            </a:r>
          </a:p>
        </p:txBody>
      </p:sp>
    </p:spTree>
    <p:extLst>
      <p:ext uri="{BB962C8B-B14F-4D97-AF65-F5344CB8AC3E}">
        <p14:creationId xmlns:p14="http://schemas.microsoft.com/office/powerpoint/2010/main" val="3825410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the amount of income per month&#10;&#10;AI-generated content may be incorrect.">
            <a:extLst>
              <a:ext uri="{FF2B5EF4-FFF2-40B4-BE49-F238E27FC236}">
                <a16:creationId xmlns:a16="http://schemas.microsoft.com/office/drawing/2014/main" id="{BACD003F-0850-9D32-07CE-61B72973A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092" y="3127342"/>
            <a:ext cx="6046125" cy="2510184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64DE7C38-DF80-4998-6AB5-1BA6FB750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092" y="947096"/>
            <a:ext cx="6046125" cy="1971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8231EA-8F28-F563-D741-E0BB560A2F56}"/>
              </a:ext>
            </a:extLst>
          </p:cNvPr>
          <p:cNvSpPr txBox="1"/>
          <p:nvPr/>
        </p:nvSpPr>
        <p:spPr>
          <a:xfrm>
            <a:off x="555781" y="1467370"/>
            <a:ext cx="4741684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>
                <a:solidFill>
                  <a:srgbClr val="094780"/>
                </a:solidFill>
              </a:rPr>
              <a:t>September</a:t>
            </a:r>
            <a:r>
              <a:rPr lang="en-IN" sz="1600"/>
              <a:t> has highest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Total Spend : </a:t>
            </a:r>
            <a:r>
              <a:rPr lang="en-IN" sz="1600" b="1">
                <a:solidFill>
                  <a:srgbClr val="094780"/>
                </a:solidFill>
              </a:rPr>
              <a:t>115.93M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Income Utilization : </a:t>
            </a:r>
            <a:r>
              <a:rPr lang="en-IN" sz="1600" b="1">
                <a:solidFill>
                  <a:srgbClr val="094780"/>
                </a:solidFill>
              </a:rPr>
              <a:t>56.11%</a:t>
            </a:r>
          </a:p>
          <a:p>
            <a:pPr>
              <a:lnSpc>
                <a:spcPct val="150000"/>
              </a:lnSpc>
            </a:pPr>
            <a:endParaRPr lang="en-IN" sz="1600"/>
          </a:p>
          <a:p>
            <a:pPr>
              <a:lnSpc>
                <a:spcPct val="150000"/>
              </a:lnSpc>
            </a:pPr>
            <a:r>
              <a:rPr lang="en-IN" sz="1600" b="1">
                <a:solidFill>
                  <a:srgbClr val="094780"/>
                </a:solidFill>
              </a:rPr>
              <a:t>May</a:t>
            </a:r>
            <a:r>
              <a:rPr lang="en-IN" sz="1600"/>
              <a:t> shows lowest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Total Spend : </a:t>
            </a:r>
            <a:r>
              <a:rPr lang="en-IN" sz="1600" b="1">
                <a:solidFill>
                  <a:srgbClr val="094780"/>
                </a:solidFill>
              </a:rPr>
              <a:t>68.14M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Income Utilization : </a:t>
            </a:r>
            <a:r>
              <a:rPr lang="en-IN" sz="1600" b="1">
                <a:solidFill>
                  <a:srgbClr val="094780"/>
                </a:solidFill>
              </a:rPr>
              <a:t>32.98%</a:t>
            </a:r>
            <a:br>
              <a:rPr lang="en-IN" sz="1600"/>
            </a:br>
            <a:endParaRPr lang="en-IN" sz="16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Aug-Sept spending spikes (Festive Periods)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Sep-Oct sharp decline (off-season, price sensitivity)</a:t>
            </a:r>
          </a:p>
        </p:txBody>
      </p:sp>
    </p:spTree>
    <p:extLst>
      <p:ext uri="{BB962C8B-B14F-4D97-AF65-F5344CB8AC3E}">
        <p14:creationId xmlns:p14="http://schemas.microsoft.com/office/powerpoint/2010/main" val="346422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various blue rectangular shapes&#10;&#10;AI-generated content may be incorrect.">
            <a:extLst>
              <a:ext uri="{FF2B5EF4-FFF2-40B4-BE49-F238E27FC236}">
                <a16:creationId xmlns:a16="http://schemas.microsoft.com/office/drawing/2014/main" id="{8C7E260C-F106-E5D8-6D4E-2562EADF1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450" y="807302"/>
            <a:ext cx="5128704" cy="2415749"/>
          </a:xfrm>
          <a:prstGeom prst="rect">
            <a:avLst/>
          </a:prstGeom>
        </p:spPr>
      </p:pic>
      <p:pic>
        <p:nvPicPr>
          <p:cNvPr id="8" name="Picture 7" descr="A graph of blue rectangular bars&#10;&#10;AI-generated content may be incorrect.">
            <a:extLst>
              <a:ext uri="{FF2B5EF4-FFF2-40B4-BE49-F238E27FC236}">
                <a16:creationId xmlns:a16="http://schemas.microsoft.com/office/drawing/2014/main" id="{AA494F20-653A-7E17-5EF3-D2EDF32F8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105" y="3429000"/>
            <a:ext cx="5182049" cy="2415749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F3438CAE-F66D-BFDB-013D-FA6E620CF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385" y="807302"/>
            <a:ext cx="5006774" cy="2377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4D3CD7-09A7-C3EB-0C4C-6BBFA311F792}"/>
              </a:ext>
            </a:extLst>
          </p:cNvPr>
          <p:cNvSpPr txBox="1"/>
          <p:nvPr/>
        </p:nvSpPr>
        <p:spPr>
          <a:xfrm>
            <a:off x="1980629" y="3673053"/>
            <a:ext cx="3054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1B63F2"/>
                </a:solidFill>
              </a:rPr>
              <a:t>Top Segment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/>
              <a:t>Salaried IT Employees : </a:t>
            </a:r>
            <a:r>
              <a:rPr lang="en-IN" sz="1600" b="1">
                <a:solidFill>
                  <a:srgbClr val="094780"/>
                </a:solidFill>
              </a:rPr>
              <a:t>22%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/>
              <a:t>25-34 : </a:t>
            </a:r>
            <a:r>
              <a:rPr lang="en-IN" sz="1600" b="1">
                <a:solidFill>
                  <a:srgbClr val="094780"/>
                </a:solidFill>
              </a:rPr>
              <a:t>20%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/>
              <a:t>Mumbai : </a:t>
            </a:r>
            <a:r>
              <a:rPr lang="en-IN" sz="1600" b="1">
                <a:solidFill>
                  <a:srgbClr val="094780"/>
                </a:solidFill>
              </a:rPr>
              <a:t>21%</a:t>
            </a:r>
          </a:p>
          <a:p>
            <a:endParaRPr lang="en-IN" sz="1600"/>
          </a:p>
          <a:p>
            <a:r>
              <a:rPr lang="en-IN" sz="1600" b="1">
                <a:solidFill>
                  <a:srgbClr val="1B63F2"/>
                </a:solidFill>
              </a:rPr>
              <a:t>Bottom Segment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/>
              <a:t>Government Employees : </a:t>
            </a:r>
            <a:r>
              <a:rPr lang="en-IN" sz="1600" b="1">
                <a:solidFill>
                  <a:srgbClr val="094780"/>
                </a:solidFill>
              </a:rPr>
              <a:t>12%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/>
              <a:t>45+ : </a:t>
            </a:r>
            <a:r>
              <a:rPr lang="en-IN" sz="1600" b="1">
                <a:solidFill>
                  <a:srgbClr val="094780"/>
                </a:solidFill>
              </a:rPr>
              <a:t>12%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/>
              <a:t>Chennai : </a:t>
            </a:r>
            <a:r>
              <a:rPr lang="en-IN" sz="1600" b="1">
                <a:solidFill>
                  <a:srgbClr val="094780"/>
                </a:solidFill>
              </a:rPr>
              <a:t>13%</a:t>
            </a:r>
          </a:p>
        </p:txBody>
      </p:sp>
    </p:spTree>
    <p:extLst>
      <p:ext uri="{BB962C8B-B14F-4D97-AF65-F5344CB8AC3E}">
        <p14:creationId xmlns:p14="http://schemas.microsoft.com/office/powerpoint/2010/main" val="277821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549B32F3-8A2A-7CA0-563C-6A372A80D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2007747"/>
            <a:ext cx="5654530" cy="2842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83840D-1B27-9528-1B46-E959EA87EC8F}"/>
              </a:ext>
            </a:extLst>
          </p:cNvPr>
          <p:cNvSpPr txBox="1"/>
          <p:nvPr/>
        </p:nvSpPr>
        <p:spPr>
          <a:xfrm>
            <a:off x="2413263" y="2573317"/>
            <a:ext cx="3073138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/>
              <a:t>Credit Card : </a:t>
            </a:r>
            <a:r>
              <a:rPr lang="en-IN" b="1">
                <a:solidFill>
                  <a:srgbClr val="094780"/>
                </a:solidFill>
              </a:rPr>
              <a:t>17.45%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/>
              <a:t>UPI : </a:t>
            </a:r>
            <a:r>
              <a:rPr lang="en-IN" b="1">
                <a:solidFill>
                  <a:srgbClr val="094780"/>
                </a:solidFill>
              </a:rPr>
              <a:t>11.36%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/>
              <a:t>Debit Card : </a:t>
            </a:r>
            <a:r>
              <a:rPr lang="en-IN" b="1">
                <a:solidFill>
                  <a:srgbClr val="094780"/>
                </a:solidFill>
              </a:rPr>
              <a:t>9.64%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/>
              <a:t>Net Banking : </a:t>
            </a:r>
            <a:r>
              <a:rPr lang="en-IN" b="1">
                <a:solidFill>
                  <a:srgbClr val="094780"/>
                </a:solidFill>
              </a:rPr>
              <a:t>4.37%</a:t>
            </a:r>
          </a:p>
        </p:txBody>
      </p:sp>
    </p:spTree>
    <p:extLst>
      <p:ext uri="{BB962C8B-B14F-4D97-AF65-F5344CB8AC3E}">
        <p14:creationId xmlns:p14="http://schemas.microsoft.com/office/powerpoint/2010/main" val="4229975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EB776-C422-4A8B-EC65-81858A41E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997" y="3278172"/>
            <a:ext cx="3123387" cy="2934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3B86EF-D72F-E75A-B3BD-57E519F393B6}"/>
              </a:ext>
            </a:extLst>
          </p:cNvPr>
          <p:cNvSpPr txBox="1"/>
          <p:nvPr/>
        </p:nvSpPr>
        <p:spPr>
          <a:xfrm>
            <a:off x="3971003" y="2706963"/>
            <a:ext cx="424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>
                <a:solidFill>
                  <a:srgbClr val="1B63F2"/>
                </a:solidFill>
              </a:rPr>
              <a:t>Strategic Suggestions</a:t>
            </a:r>
          </a:p>
        </p:txBody>
      </p:sp>
      <p:pic>
        <p:nvPicPr>
          <p:cNvPr id="4" name="Picture 3" descr="A person standing next to a computer&#10;&#10;AI-generated content may be incorrect.">
            <a:extLst>
              <a:ext uri="{FF2B5EF4-FFF2-40B4-BE49-F238E27FC236}">
                <a16:creationId xmlns:a16="http://schemas.microsoft.com/office/drawing/2014/main" id="{0BEB6B4E-BF12-D07C-C04E-FA364913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10" y="498959"/>
            <a:ext cx="3367687" cy="229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61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1426FF-1195-1070-AB73-FCF656DD1B2B}"/>
              </a:ext>
            </a:extLst>
          </p:cNvPr>
          <p:cNvSpPr txBox="1"/>
          <p:nvPr/>
        </p:nvSpPr>
        <p:spPr>
          <a:xfrm>
            <a:off x="552259" y="1154762"/>
            <a:ext cx="8604315" cy="3527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1B63F2"/>
                </a:solidFill>
              </a:rPr>
              <a:t>1.) Personalized Rewards for High-Value Age Groups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Insight: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/>
              <a:t>Customers aged 25–45 show the highest income, spending &amp; utilization potential.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Recommendations:</a:t>
            </a:r>
            <a:endParaRPr lang="en-I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Offer cashback, reward points on transaction to drive daily usage.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Launch attractive sign-up bonuses (bonus points or cashback on activation).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Introduce low or zero annual fee cards to reduce entry barriers.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Provide higher credit limits aligned with income and spending capacity.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D04BE-F8DA-C7E4-9330-6A5B8F387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91" y="904663"/>
            <a:ext cx="2524337" cy="2524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6D7CEF-A789-BEDF-5819-D40D7CECE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180" y="3429000"/>
            <a:ext cx="2555548" cy="20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35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030BDC-2E29-74BD-FEB3-C5695D9E560B}"/>
              </a:ext>
            </a:extLst>
          </p:cNvPr>
          <p:cNvSpPr txBox="1"/>
          <p:nvPr/>
        </p:nvSpPr>
        <p:spPr>
          <a:xfrm>
            <a:off x="660284" y="1586829"/>
            <a:ext cx="7897304" cy="311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1B63F2"/>
                </a:solidFill>
              </a:rPr>
              <a:t>2.) Category-Centric Rewards for Essential Spending 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Insight: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/>
              <a:t>Major spending occurs in bills, groceries, and electronics.</a:t>
            </a:r>
          </a:p>
          <a:p>
            <a:endParaRPr lang="en-IN" u="sng"/>
          </a:p>
          <a:p>
            <a:r>
              <a:rPr lang="en-IN" sz="2000" b="1" u="sng">
                <a:solidFill>
                  <a:srgbClr val="094780"/>
                </a:solidFill>
              </a:rPr>
              <a:t>Recommendations:</a:t>
            </a:r>
            <a:endParaRPr lang="en-IN" u="sng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Offer enhanced cashback or bonus points on essential categories.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Partner with utility providers to give discounts or cashback on bill payments.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Collaborate with grocery chains and electronics retailers for exclusive offers.</a:t>
            </a:r>
          </a:p>
        </p:txBody>
      </p:sp>
      <p:pic>
        <p:nvPicPr>
          <p:cNvPr id="7" name="Picture 6" descr="A group of objects with a gift box and credit cards&#10;&#10;AI-generated content may be incorrect.">
            <a:extLst>
              <a:ext uri="{FF2B5EF4-FFF2-40B4-BE49-F238E27FC236}">
                <a16:creationId xmlns:a16="http://schemas.microsoft.com/office/drawing/2014/main" id="{130FA8E1-A133-7AB1-4E02-60012EB7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960" y="1273561"/>
            <a:ext cx="2991183" cy="1978853"/>
          </a:xfrm>
          <a:prstGeom prst="rect">
            <a:avLst/>
          </a:prstGeom>
        </p:spPr>
      </p:pic>
      <p:pic>
        <p:nvPicPr>
          <p:cNvPr id="12" name="Picture 11" descr="A group of people holding a large gift box&#10;&#10;AI-generated content may be incorrect.">
            <a:extLst>
              <a:ext uri="{FF2B5EF4-FFF2-40B4-BE49-F238E27FC236}">
                <a16:creationId xmlns:a16="http://schemas.microsoft.com/office/drawing/2014/main" id="{8DC9D21B-1CCE-0B86-8CBA-56175153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0024" y="3350453"/>
            <a:ext cx="2991119" cy="204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42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499250-D655-5CFB-ABB3-58E339C2C73C}"/>
              </a:ext>
            </a:extLst>
          </p:cNvPr>
          <p:cNvSpPr txBox="1"/>
          <p:nvPr/>
        </p:nvSpPr>
        <p:spPr>
          <a:xfrm>
            <a:off x="619968" y="1240850"/>
            <a:ext cx="9056802" cy="311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1B63F2"/>
                </a:solidFill>
              </a:rPr>
              <a:t>3.) Tech-Driven Benefits for high potential segments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Insight: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/>
              <a:t>Salaried IT employees and freelancers contribute shows higher Income Utilization.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Recommendations:</a:t>
            </a:r>
            <a:endParaRPr lang="en-I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Introduce tech-focused reward categories (gadgets, software subscriptions, online services).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Provide brand partnerships and exclusive merchant offers.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Extend interest-free grace periods for work or business-related expenses.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728EC7-BFAD-FD72-CEB1-E5BF41ECE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28" y="4570580"/>
            <a:ext cx="2100638" cy="2100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3A4C6A-2322-BA51-10A9-164D6BAB8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28" y="713589"/>
            <a:ext cx="1978781" cy="1978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127E75-04E3-CDB2-35FE-9D8396A5C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628" y="2591800"/>
            <a:ext cx="1978780" cy="19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86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286853-DA1D-4B4B-5596-B2B6468B3539}"/>
              </a:ext>
            </a:extLst>
          </p:cNvPr>
          <p:cNvSpPr txBox="1"/>
          <p:nvPr/>
        </p:nvSpPr>
        <p:spPr>
          <a:xfrm>
            <a:off x="1083692" y="1735134"/>
            <a:ext cx="6718954" cy="269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1B63F2"/>
                </a:solidFill>
              </a:rPr>
              <a:t>4.) Advanced Security &amp; Trust Building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Insight: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/>
              <a:t>Security is a critical concern influencing credit card usage.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Recommendations: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Implement real-time transaction alerts &amp; AI-driven fraud detection.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Ensure proactive customer support for suspicious transactions.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A02F6-B6E0-D94B-B461-A4D926457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58" y="1208727"/>
            <a:ext cx="3177457" cy="2220273"/>
          </a:xfrm>
          <a:prstGeom prst="rect">
            <a:avLst/>
          </a:prstGeom>
        </p:spPr>
      </p:pic>
      <p:pic>
        <p:nvPicPr>
          <p:cNvPr id="13" name="Picture 12" descr="A computer monitor and phone with a shield and a shield on it&#10;&#10;AI-generated content may be incorrect.">
            <a:extLst>
              <a:ext uri="{FF2B5EF4-FFF2-40B4-BE49-F238E27FC236}">
                <a16:creationId xmlns:a16="http://schemas.microsoft.com/office/drawing/2014/main" id="{0B81F092-DCCD-82CC-DE50-06027A90C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758" y="3429000"/>
            <a:ext cx="3177457" cy="202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16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68593B-7674-1625-2B93-DF64A1680148}"/>
              </a:ext>
            </a:extLst>
          </p:cNvPr>
          <p:cNvSpPr txBox="1"/>
          <p:nvPr/>
        </p:nvSpPr>
        <p:spPr>
          <a:xfrm>
            <a:off x="1094903" y="585932"/>
            <a:ext cx="189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>
                <a:solidFill>
                  <a:srgbClr val="1B63F2"/>
                </a:solidFill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A2CA7-2A4B-DD39-3762-34D5BB4696A6}"/>
              </a:ext>
            </a:extLst>
          </p:cNvPr>
          <p:cNvSpPr txBox="1"/>
          <p:nvPr/>
        </p:nvSpPr>
        <p:spPr>
          <a:xfrm>
            <a:off x="1094903" y="1465867"/>
            <a:ext cx="500109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/>
              <a:t>Problem Statement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/>
              <a:t>Project Objective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/>
              <a:t>Dataset View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/>
              <a:t>Key Insights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2400"/>
              <a:t>Strategic Suggestions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0FC4FB-0C50-C41A-674C-41342BABBA18}"/>
              </a:ext>
            </a:extLst>
          </p:cNvPr>
          <p:cNvSpPr txBox="1"/>
          <p:nvPr/>
        </p:nvSpPr>
        <p:spPr>
          <a:xfrm>
            <a:off x="4530057" y="585932"/>
            <a:ext cx="6980071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325"/>
              </a:lnSpc>
              <a:buNone/>
            </a:pPr>
            <a:r>
              <a:rPr lang="en-US" b="1" i="0">
                <a:solidFill>
                  <a:srgbClr val="094780"/>
                </a:solidFill>
                <a:effectLst/>
                <a:latin typeface="YACgEQNAr7w_0"/>
              </a:rPr>
              <a:t>Provide Insights to the Product Strategy Team in the Banking Domain</a:t>
            </a:r>
            <a:endParaRPr lang="en-US">
              <a:solidFill>
                <a:srgbClr val="094780"/>
              </a:solidFill>
              <a:effectLst/>
              <a:latin typeface="YACgEQNAr7w_0"/>
            </a:endParaRPr>
          </a:p>
        </p:txBody>
      </p:sp>
    </p:spTree>
    <p:extLst>
      <p:ext uri="{BB962C8B-B14F-4D97-AF65-F5344CB8AC3E}">
        <p14:creationId xmlns:p14="http://schemas.microsoft.com/office/powerpoint/2010/main" val="296448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45AEC8-7E08-42B9-0C08-7B44779774E8}"/>
              </a:ext>
            </a:extLst>
          </p:cNvPr>
          <p:cNvSpPr txBox="1"/>
          <p:nvPr/>
        </p:nvSpPr>
        <p:spPr>
          <a:xfrm>
            <a:off x="1091467" y="1642037"/>
            <a:ext cx="7058319" cy="2696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1B63F2"/>
                </a:solidFill>
              </a:rPr>
              <a:t>5.) Emergency Fund &amp; Financial Flexibility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Insight: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/>
              <a:t>Customers value financial safety during unexpected expenses.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Recommendations:</a:t>
            </a:r>
            <a:endParaRPr lang="en-I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Enable quick access to emergency credit at reasonable interest rates.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Provide flexible repayment or EMI options for emergency spending.</a:t>
            </a:r>
          </a:p>
        </p:txBody>
      </p:sp>
      <p:pic>
        <p:nvPicPr>
          <p:cNvPr id="7" name="Picture 6" descr="A family with a child under an umbrella&#10;&#10;AI-generated content may be incorrect.">
            <a:extLst>
              <a:ext uri="{FF2B5EF4-FFF2-40B4-BE49-F238E27FC236}">
                <a16:creationId xmlns:a16="http://schemas.microsoft.com/office/drawing/2014/main" id="{EDE00D5B-B013-1630-00C2-13617B3D8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761" y="809346"/>
            <a:ext cx="2902959" cy="2916750"/>
          </a:xfrm>
          <a:prstGeom prst="rect">
            <a:avLst/>
          </a:prstGeom>
        </p:spPr>
      </p:pic>
      <p:pic>
        <p:nvPicPr>
          <p:cNvPr id="9" name="Picture 8" descr="A person sitting on a graph with a clock and money&#10;&#10;AI-generated content may be incorrect.">
            <a:extLst>
              <a:ext uri="{FF2B5EF4-FFF2-40B4-BE49-F238E27FC236}">
                <a16:creationId xmlns:a16="http://schemas.microsoft.com/office/drawing/2014/main" id="{0DE8F1A7-67F1-4A08-69F0-EDD214B9E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761" y="3726096"/>
            <a:ext cx="2902959" cy="182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9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0587ECA-445A-0874-1075-7363E682B202}"/>
              </a:ext>
            </a:extLst>
          </p:cNvPr>
          <p:cNvSpPr txBox="1"/>
          <p:nvPr/>
        </p:nvSpPr>
        <p:spPr>
          <a:xfrm>
            <a:off x="756501" y="1564033"/>
            <a:ext cx="7462485" cy="311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>
                <a:solidFill>
                  <a:srgbClr val="1B63F2"/>
                </a:solidFill>
              </a:rPr>
              <a:t>6.) Credit Card with UPI Integration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Insight: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/>
              <a:t>Strong preference for digital payments and UPI adoption.</a:t>
            </a:r>
          </a:p>
          <a:p>
            <a:endParaRPr lang="en-IN"/>
          </a:p>
          <a:p>
            <a:r>
              <a:rPr lang="en-IN" sz="2000" b="1" u="sng">
                <a:solidFill>
                  <a:srgbClr val="094780"/>
                </a:solidFill>
              </a:rPr>
              <a:t>Recommendations:</a:t>
            </a:r>
            <a:endParaRPr lang="en-IN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Enable seamless Credit Card linking with UPI.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Offer cashback or bonus rewards on UPI-based credit card payments.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/>
              <a:t>Implement a fast and simplified approval process to accelerate adoption.</a:t>
            </a:r>
          </a:p>
        </p:txBody>
      </p:sp>
      <p:pic>
        <p:nvPicPr>
          <p:cNvPr id="9" name="Picture 8" descr="A cartoon of people using a credit card to pay for a payment&#10;&#10;AI-generated content may be incorrect.">
            <a:extLst>
              <a:ext uri="{FF2B5EF4-FFF2-40B4-BE49-F238E27FC236}">
                <a16:creationId xmlns:a16="http://schemas.microsoft.com/office/drawing/2014/main" id="{9F13309C-6A01-510A-8BAA-8C4AE3376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283" y="955014"/>
            <a:ext cx="2566699" cy="2473986"/>
          </a:xfrm>
          <a:prstGeom prst="rect">
            <a:avLst/>
          </a:prstGeom>
        </p:spPr>
      </p:pic>
      <p:pic>
        <p:nvPicPr>
          <p:cNvPr id="11" name="Picture 10" descr="A qr code scan on a cellphone&#10;&#10;AI-generated content may be incorrect.">
            <a:extLst>
              <a:ext uri="{FF2B5EF4-FFF2-40B4-BE49-F238E27FC236}">
                <a16:creationId xmlns:a16="http://schemas.microsoft.com/office/drawing/2014/main" id="{5BF81D4F-0B81-1C71-D46D-967D6CB3B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86" y="3465167"/>
            <a:ext cx="283980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56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246FC6-6A49-2D49-44CE-A8E05F061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80" y="1357023"/>
            <a:ext cx="5839640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26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EF4402-B829-6B98-EAC4-F2F0ADD4E5B2}"/>
              </a:ext>
            </a:extLst>
          </p:cNvPr>
          <p:cNvSpPr txBox="1"/>
          <p:nvPr/>
        </p:nvSpPr>
        <p:spPr>
          <a:xfrm>
            <a:off x="4205748" y="378542"/>
            <a:ext cx="424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>
                <a:solidFill>
                  <a:srgbClr val="1B63F2"/>
                </a:solidFill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053D4-ECF9-0E39-91B3-933BB1519DC4}"/>
              </a:ext>
            </a:extLst>
          </p:cNvPr>
          <p:cNvSpPr txBox="1"/>
          <p:nvPr/>
        </p:nvSpPr>
        <p:spPr>
          <a:xfrm>
            <a:off x="909190" y="1375371"/>
            <a:ext cx="6405007" cy="3737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Mitron Bank is a legacy financial institution based in Hyderabad planning to launch a new credit card product to expand its market reach and product portfolio.</a:t>
            </a:r>
          </a:p>
          <a:p>
            <a:pPr algn="just">
              <a:lnSpc>
                <a:spcPct val="150000"/>
              </a:lnSpc>
            </a:pPr>
            <a:endParaRPr lang="en-US" sz="2000" b="1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Due to risk concerns and lack of data-driven clarity, the strategy director requested a pilot analytics project using a sample dataset of 4,000 customers across five major Indian cities before approving a full-scale rollout.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834AA-836D-5730-CB2C-F1FF78C9C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58" y="1488493"/>
            <a:ext cx="4107258" cy="41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6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703AC5B-F534-8C2E-514A-194F736DF93F}"/>
              </a:ext>
            </a:extLst>
          </p:cNvPr>
          <p:cNvSpPr txBox="1"/>
          <p:nvPr/>
        </p:nvSpPr>
        <p:spPr>
          <a:xfrm>
            <a:off x="3971003" y="29818"/>
            <a:ext cx="424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>
                <a:solidFill>
                  <a:srgbClr val="1B63F2"/>
                </a:solidFill>
              </a:rPr>
              <a:t>Project Objective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DD6CA2-25E3-AB4D-96AF-D2D13247C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74" y="855293"/>
            <a:ext cx="3094492" cy="239142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9C07B56E-473A-2E4A-D3DF-5137CE860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96" y="855293"/>
            <a:ext cx="3277133" cy="2391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F625A5-55E1-0C98-5E0A-AE1B7B7D94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866" y="3316500"/>
            <a:ext cx="3094492" cy="27304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95BE4B-AC36-BEA8-26A9-D8205497FF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566" y="3246715"/>
            <a:ext cx="2730434" cy="2730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FC71EC-5727-99D1-1E83-35CD0052234A}"/>
              </a:ext>
            </a:extLst>
          </p:cNvPr>
          <p:cNvSpPr txBox="1"/>
          <p:nvPr/>
        </p:nvSpPr>
        <p:spPr>
          <a:xfrm>
            <a:off x="3267866" y="1646809"/>
            <a:ext cx="2245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94780"/>
                </a:solidFill>
              </a:rPr>
              <a:t>Customer Demographics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BD6056-8556-3B71-0F20-F168F76BA35F}"/>
              </a:ext>
            </a:extLst>
          </p:cNvPr>
          <p:cNvSpPr txBox="1"/>
          <p:nvPr/>
        </p:nvSpPr>
        <p:spPr>
          <a:xfrm>
            <a:off x="1937115" y="4196433"/>
            <a:ext cx="1330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94780"/>
                </a:solidFill>
              </a:rPr>
              <a:t>Income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0A208F-9DCE-BCBE-5674-ECF9EE91009B}"/>
              </a:ext>
            </a:extLst>
          </p:cNvPr>
          <p:cNvSpPr txBox="1"/>
          <p:nvPr/>
        </p:nvSpPr>
        <p:spPr>
          <a:xfrm>
            <a:off x="8009979" y="4196432"/>
            <a:ext cx="1431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94780"/>
                </a:solidFill>
              </a:rPr>
              <a:t>Spending Pattern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519E0A-C41F-D662-344D-28DB1DC36797}"/>
              </a:ext>
            </a:extLst>
          </p:cNvPr>
          <p:cNvSpPr txBox="1"/>
          <p:nvPr/>
        </p:nvSpPr>
        <p:spPr>
          <a:xfrm>
            <a:off x="9441529" y="1277477"/>
            <a:ext cx="1944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rgbClr val="094780"/>
                </a:solidFill>
              </a:rPr>
              <a:t>Income Utilization By Different Segments</a:t>
            </a:r>
          </a:p>
        </p:txBody>
      </p:sp>
    </p:spTree>
    <p:extLst>
      <p:ext uri="{BB962C8B-B14F-4D97-AF65-F5344CB8AC3E}">
        <p14:creationId xmlns:p14="http://schemas.microsoft.com/office/powerpoint/2010/main" val="379772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D65056-178F-5DD6-C55D-0FA1C84CBF6A}"/>
              </a:ext>
            </a:extLst>
          </p:cNvPr>
          <p:cNvSpPr txBox="1"/>
          <p:nvPr/>
        </p:nvSpPr>
        <p:spPr>
          <a:xfrm>
            <a:off x="4508280" y="538798"/>
            <a:ext cx="3175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>
                <a:solidFill>
                  <a:srgbClr val="1B63F2"/>
                </a:solidFill>
              </a:rPr>
              <a:t>Dataset View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2768B4-2B92-0131-9A64-C16DFED22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148" y="2013140"/>
            <a:ext cx="9597979" cy="29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30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529119-E02E-5983-ECCD-3A831475EF97}"/>
              </a:ext>
            </a:extLst>
          </p:cNvPr>
          <p:cNvSpPr txBox="1"/>
          <p:nvPr/>
        </p:nvSpPr>
        <p:spPr>
          <a:xfrm>
            <a:off x="4741957" y="1312088"/>
            <a:ext cx="2706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u="sng">
                <a:solidFill>
                  <a:srgbClr val="1B63F2"/>
                </a:solidFill>
              </a:rPr>
              <a:t>Key Insights</a:t>
            </a:r>
          </a:p>
        </p:txBody>
      </p:sp>
      <p:pic>
        <p:nvPicPr>
          <p:cNvPr id="7" name="Picture 6" descr="A cartoon key with a briefcase and a bag&#10;&#10;AI-generated content may be incorrect.">
            <a:extLst>
              <a:ext uri="{FF2B5EF4-FFF2-40B4-BE49-F238E27FC236}">
                <a16:creationId xmlns:a16="http://schemas.microsoft.com/office/drawing/2014/main" id="{426F0E37-8971-A7AB-3119-D0B29748E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25" y="2227588"/>
            <a:ext cx="2704549" cy="2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CEC8E015-2C9C-CF6F-4E93-1CE929D48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59" y="469549"/>
            <a:ext cx="2985185" cy="2959451"/>
          </a:xfrm>
          <a:prstGeom prst="rect">
            <a:avLst/>
          </a:prstGeom>
        </p:spPr>
      </p:pic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7D2A3DA2-F0B9-8B4E-D46D-DCC23E4F8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904" y="3629513"/>
            <a:ext cx="3002540" cy="2605978"/>
          </a:xfrm>
          <a:prstGeom prst="rect">
            <a:avLst/>
          </a:prstGeom>
        </p:spPr>
      </p:pic>
      <p:pic>
        <p:nvPicPr>
          <p:cNvPr id="13" name="Picture 12" descr="A graph showing income and income usage&#10;&#10;AI-generated content may be incorrect.">
            <a:extLst>
              <a:ext uri="{FF2B5EF4-FFF2-40B4-BE49-F238E27FC236}">
                <a16:creationId xmlns:a16="http://schemas.microsoft.com/office/drawing/2014/main" id="{4D0221D7-333A-1BDB-CDD5-E9E8C8976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151" y="919906"/>
            <a:ext cx="3985605" cy="2248095"/>
          </a:xfrm>
          <a:prstGeom prst="rect">
            <a:avLst/>
          </a:prstGeom>
        </p:spPr>
      </p:pic>
      <p:pic>
        <p:nvPicPr>
          <p:cNvPr id="15" name="Picture 14" descr="A graph of income and income usage&#10;&#10;AI-generated content may be incorrect.">
            <a:extLst>
              <a:ext uri="{FF2B5EF4-FFF2-40B4-BE49-F238E27FC236}">
                <a16:creationId xmlns:a16="http://schemas.microsoft.com/office/drawing/2014/main" id="{21C8E798-49F5-ACE4-54CE-E1F785120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189" y="3788693"/>
            <a:ext cx="3990567" cy="2065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B0CFB-A7CD-C860-3FB8-D7F23DADA95D}"/>
              </a:ext>
            </a:extLst>
          </p:cNvPr>
          <p:cNvSpPr txBox="1"/>
          <p:nvPr/>
        </p:nvSpPr>
        <p:spPr>
          <a:xfrm>
            <a:off x="395471" y="721360"/>
            <a:ext cx="4379788" cy="522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Total Customers: </a:t>
            </a:r>
            <a:r>
              <a:rPr lang="en-US" sz="1600" b="1">
                <a:solidFill>
                  <a:srgbClr val="094780"/>
                </a:solidFill>
              </a:rPr>
              <a:t>4000 </a:t>
            </a:r>
          </a:p>
          <a:p>
            <a:endParaRPr lang="en-US" sz="1600"/>
          </a:p>
          <a:p>
            <a:r>
              <a:rPr lang="en-US" sz="1600" b="1">
                <a:solidFill>
                  <a:srgbClr val="1B63F2"/>
                </a:solidFill>
              </a:rPr>
              <a:t>Gender Distribution: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Male : </a:t>
            </a:r>
            <a:r>
              <a:rPr lang="en-US" sz="1600" b="1">
                <a:solidFill>
                  <a:srgbClr val="094780"/>
                </a:solidFill>
              </a:rPr>
              <a:t>2597</a:t>
            </a:r>
            <a:r>
              <a:rPr lang="en-US" sz="1600"/>
              <a:t> (</a:t>
            </a:r>
            <a:r>
              <a:rPr lang="en-US" sz="1600" b="1">
                <a:solidFill>
                  <a:srgbClr val="094780"/>
                </a:solidFill>
              </a:rPr>
              <a:t>65%</a:t>
            </a:r>
            <a:r>
              <a:rPr lang="en-US" sz="1600"/>
              <a:t>) | Female : </a:t>
            </a:r>
            <a:r>
              <a:rPr lang="en-US" sz="1600" b="1">
                <a:solidFill>
                  <a:srgbClr val="094780"/>
                </a:solidFill>
              </a:rPr>
              <a:t>1403</a:t>
            </a:r>
            <a:r>
              <a:rPr lang="en-US" sz="1600"/>
              <a:t> (</a:t>
            </a:r>
            <a:r>
              <a:rPr lang="en-US" sz="1600" b="1">
                <a:solidFill>
                  <a:srgbClr val="094780"/>
                </a:solidFill>
              </a:rPr>
              <a:t>35%</a:t>
            </a:r>
            <a:r>
              <a:rPr lang="en-US" sz="1600"/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Married : </a:t>
            </a:r>
            <a:r>
              <a:rPr lang="en-US" sz="1600" b="1">
                <a:solidFill>
                  <a:srgbClr val="094780"/>
                </a:solidFill>
              </a:rPr>
              <a:t>3136(79%) </a:t>
            </a:r>
            <a:r>
              <a:rPr lang="en-US" sz="1600"/>
              <a:t>| Single : </a:t>
            </a:r>
            <a:r>
              <a:rPr lang="en-US" sz="1600" b="1">
                <a:solidFill>
                  <a:srgbClr val="094780"/>
                </a:solidFill>
              </a:rPr>
              <a:t>864(21%)</a:t>
            </a:r>
          </a:p>
          <a:p>
            <a:endParaRPr lang="en-US" sz="1600"/>
          </a:p>
          <a:p>
            <a:r>
              <a:rPr lang="en-US" sz="1600" b="1">
                <a:solidFill>
                  <a:srgbClr val="1B63F2"/>
                </a:solidFill>
              </a:rPr>
              <a:t>Total Income: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Male : </a:t>
            </a:r>
            <a:r>
              <a:rPr lang="en-US" sz="1600" b="1">
                <a:solidFill>
                  <a:srgbClr val="094780"/>
                </a:solidFill>
              </a:rPr>
              <a:t>805M | </a:t>
            </a:r>
            <a:r>
              <a:rPr lang="en-US" sz="1600"/>
              <a:t>Female : </a:t>
            </a:r>
            <a:r>
              <a:rPr lang="en-US" sz="1600" b="1">
                <a:solidFill>
                  <a:srgbClr val="094780"/>
                </a:solidFill>
              </a:rPr>
              <a:t>435M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rgbClr val="094780"/>
                </a:solidFill>
              </a:rPr>
              <a:t> </a:t>
            </a:r>
            <a:r>
              <a:rPr lang="en-US" sz="1600"/>
              <a:t>Married : </a:t>
            </a:r>
            <a:r>
              <a:rPr lang="en-US" sz="1600" b="1">
                <a:solidFill>
                  <a:srgbClr val="094780"/>
                </a:solidFill>
              </a:rPr>
              <a:t>1003M(81%) | </a:t>
            </a:r>
            <a:r>
              <a:rPr lang="en-US" sz="1600"/>
              <a:t>Single : </a:t>
            </a:r>
            <a:r>
              <a:rPr lang="en-US" sz="1600" b="1">
                <a:solidFill>
                  <a:srgbClr val="094780"/>
                </a:solidFill>
              </a:rPr>
              <a:t>237M(19%)</a:t>
            </a:r>
          </a:p>
          <a:p>
            <a:endParaRPr lang="en-US" sz="1600"/>
          </a:p>
          <a:p>
            <a:r>
              <a:rPr lang="en-US" sz="1600" b="1">
                <a:solidFill>
                  <a:srgbClr val="1B63F2"/>
                </a:solidFill>
              </a:rPr>
              <a:t>Total Spend: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Male : </a:t>
            </a:r>
            <a:r>
              <a:rPr lang="en-US" sz="1600" b="1">
                <a:solidFill>
                  <a:srgbClr val="094780"/>
                </a:solidFill>
              </a:rPr>
              <a:t>357M | </a:t>
            </a:r>
            <a:r>
              <a:rPr lang="en-US" sz="1600"/>
              <a:t>Female :</a:t>
            </a:r>
            <a:r>
              <a:rPr lang="en-US" sz="1600" b="1">
                <a:solidFill>
                  <a:srgbClr val="094780"/>
                </a:solidFill>
              </a:rPr>
              <a:t>174M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rgbClr val="094780"/>
                </a:solidFill>
              </a:rPr>
              <a:t> </a:t>
            </a:r>
            <a:r>
              <a:rPr lang="en-US" sz="1600"/>
              <a:t>Married : </a:t>
            </a:r>
            <a:r>
              <a:rPr lang="en-US" sz="1600" b="1">
                <a:solidFill>
                  <a:srgbClr val="094780"/>
                </a:solidFill>
              </a:rPr>
              <a:t>429M(81%) | </a:t>
            </a:r>
            <a:r>
              <a:rPr lang="en-US" sz="1600"/>
              <a:t>Single : </a:t>
            </a:r>
            <a:r>
              <a:rPr lang="en-US" sz="1600" b="1">
                <a:solidFill>
                  <a:srgbClr val="094780"/>
                </a:solidFill>
              </a:rPr>
              <a:t>102M(19%)</a:t>
            </a:r>
          </a:p>
          <a:p>
            <a:endParaRPr lang="en-US" sz="1600"/>
          </a:p>
          <a:p>
            <a:r>
              <a:rPr lang="en-US" sz="1600" b="1">
                <a:solidFill>
                  <a:srgbClr val="1B63F2"/>
                </a:solidFill>
              </a:rPr>
              <a:t>Income Utilization%: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Male : </a:t>
            </a:r>
            <a:r>
              <a:rPr lang="en-US" sz="1600" b="1">
                <a:solidFill>
                  <a:srgbClr val="094780"/>
                </a:solidFill>
              </a:rPr>
              <a:t>44.39% | </a:t>
            </a:r>
            <a:r>
              <a:rPr lang="en-US" sz="1600"/>
              <a:t>Female : </a:t>
            </a:r>
            <a:r>
              <a:rPr lang="en-US" sz="1600" b="1">
                <a:solidFill>
                  <a:srgbClr val="094780"/>
                </a:solidFill>
              </a:rPr>
              <a:t>39.92%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/>
              <a:t>Married : </a:t>
            </a:r>
            <a:r>
              <a:rPr lang="en-US" sz="1600" b="1">
                <a:solidFill>
                  <a:srgbClr val="094780"/>
                </a:solidFill>
              </a:rPr>
              <a:t>42.77% | </a:t>
            </a:r>
            <a:r>
              <a:rPr lang="en-US" sz="1600"/>
              <a:t>Single : </a:t>
            </a:r>
            <a:r>
              <a:rPr lang="en-US" sz="1600" b="1">
                <a:solidFill>
                  <a:srgbClr val="094780"/>
                </a:solidFill>
              </a:rPr>
              <a:t>43.06%</a:t>
            </a:r>
          </a:p>
        </p:txBody>
      </p:sp>
    </p:spTree>
    <p:extLst>
      <p:ext uri="{BB962C8B-B14F-4D97-AF65-F5344CB8AC3E}">
        <p14:creationId xmlns:p14="http://schemas.microsoft.com/office/powerpoint/2010/main" val="36101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red line&#10;&#10;AI-generated content may be incorrect.">
            <a:extLst>
              <a:ext uri="{FF2B5EF4-FFF2-40B4-BE49-F238E27FC236}">
                <a16:creationId xmlns:a16="http://schemas.microsoft.com/office/drawing/2014/main" id="{12E10085-9240-18F3-95AC-CE86127CD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2617"/>
            <a:ext cx="4861981" cy="3490262"/>
          </a:xfrm>
          <a:prstGeom prst="rect">
            <a:avLst/>
          </a:prstGeom>
        </p:spPr>
      </p:pic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ADDB52D9-C586-86F0-E2BA-8BEBBA938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17254"/>
            <a:ext cx="5883150" cy="2408129"/>
          </a:xfrm>
          <a:prstGeom prst="rect">
            <a:avLst/>
          </a:prstGeom>
        </p:spPr>
      </p:pic>
      <p:pic>
        <p:nvPicPr>
          <p:cNvPr id="14" name="Picture 13" descr="A screenshot of a graph&#10;&#10;AI-generated content may be incorrect.">
            <a:extLst>
              <a:ext uri="{FF2B5EF4-FFF2-40B4-BE49-F238E27FC236}">
                <a16:creationId xmlns:a16="http://schemas.microsoft.com/office/drawing/2014/main" id="{F9983C83-7A3E-86B6-E7BD-3BB9B28C0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721" y="442044"/>
            <a:ext cx="5777878" cy="2518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90901-5E83-12BF-8AFA-6DEF227DB480}"/>
              </a:ext>
            </a:extLst>
          </p:cNvPr>
          <p:cNvSpPr txBox="1"/>
          <p:nvPr/>
        </p:nvSpPr>
        <p:spPr>
          <a:xfrm>
            <a:off x="318122" y="3319671"/>
            <a:ext cx="5777878" cy="325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>
                <a:solidFill>
                  <a:srgbClr val="094780"/>
                </a:solidFill>
              </a:rPr>
              <a:t>Salaried IT Employees </a:t>
            </a:r>
            <a:r>
              <a:rPr lang="en-IN" sz="1600"/>
              <a:t>dominates with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Total Customers : </a:t>
            </a:r>
            <a:r>
              <a:rPr lang="en-IN" sz="1600" b="1">
                <a:solidFill>
                  <a:srgbClr val="094780"/>
                </a:solidFill>
              </a:rPr>
              <a:t>1294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Total Income : </a:t>
            </a:r>
            <a:r>
              <a:rPr lang="en-IN" sz="1600" b="1">
                <a:solidFill>
                  <a:srgbClr val="094780"/>
                </a:solidFill>
              </a:rPr>
              <a:t>477M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Total Spend : </a:t>
            </a:r>
            <a:r>
              <a:rPr lang="en-IN" sz="1600" b="1">
                <a:solidFill>
                  <a:srgbClr val="094780"/>
                </a:solidFill>
              </a:rPr>
              <a:t>244M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Income Utilization% : </a:t>
            </a:r>
            <a:r>
              <a:rPr lang="en-IN" sz="1600" b="1">
                <a:solidFill>
                  <a:srgbClr val="094780"/>
                </a:solidFill>
              </a:rPr>
              <a:t>51.04%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Freelancers – 2</a:t>
            </a:r>
            <a:r>
              <a:rPr lang="en-IN" sz="1600" baseline="30000"/>
              <a:t>nd</a:t>
            </a:r>
            <a:r>
              <a:rPr lang="en-IN" sz="1600"/>
              <a:t> highest Utilization(</a:t>
            </a:r>
            <a:r>
              <a:rPr lang="en-IN" sz="1600" b="1">
                <a:solidFill>
                  <a:srgbClr val="094780"/>
                </a:solidFill>
              </a:rPr>
              <a:t>45.80%</a:t>
            </a:r>
            <a:r>
              <a:rPr lang="en-IN" sz="16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solidFill>
                  <a:srgbClr val="094780"/>
                </a:solidFill>
              </a:rPr>
              <a:t>Business Owners </a:t>
            </a:r>
            <a:r>
              <a:rPr lang="en-IN" sz="1600"/>
              <a:t>have higher average Income(</a:t>
            </a:r>
            <a:r>
              <a:rPr lang="en-IN" sz="1600" b="1">
                <a:solidFill>
                  <a:srgbClr val="094780"/>
                </a:solidFill>
              </a:rPr>
              <a:t>70k</a:t>
            </a:r>
            <a:r>
              <a:rPr lang="en-IN" sz="1600"/>
              <a:t>) but utilization is very low(</a:t>
            </a:r>
            <a:r>
              <a:rPr lang="en-IN" sz="1600" b="1">
                <a:solidFill>
                  <a:srgbClr val="094780"/>
                </a:solidFill>
              </a:rPr>
              <a:t>33.22%</a:t>
            </a:r>
            <a:r>
              <a:rPr lang="en-IN" sz="16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solidFill>
                  <a:srgbClr val="094780"/>
                </a:solidFill>
              </a:rPr>
              <a:t>Government Employees </a:t>
            </a:r>
            <a:r>
              <a:rPr lang="en-IN" sz="1600"/>
              <a:t>shows lower Spend &amp; Utilization</a:t>
            </a:r>
          </a:p>
        </p:txBody>
      </p:sp>
    </p:spTree>
    <p:extLst>
      <p:ext uri="{BB962C8B-B14F-4D97-AF65-F5344CB8AC3E}">
        <p14:creationId xmlns:p14="http://schemas.microsoft.com/office/powerpoint/2010/main" val="2272599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with numbers and a red line&#10;&#10;AI-generated content may be incorrect.">
            <a:extLst>
              <a:ext uri="{FF2B5EF4-FFF2-40B4-BE49-F238E27FC236}">
                <a16:creationId xmlns:a16="http://schemas.microsoft.com/office/drawing/2014/main" id="{B19F21F4-7B32-6606-EE2B-B37152CA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76" y="2924905"/>
            <a:ext cx="5319221" cy="3639890"/>
          </a:xfrm>
          <a:prstGeom prst="rect">
            <a:avLst/>
          </a:prstGeom>
        </p:spPr>
      </p:pic>
      <p:pic>
        <p:nvPicPr>
          <p:cNvPr id="3" name="Picture 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C5C1B5A2-91B4-C58E-10AE-D496227EB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77" y="573540"/>
            <a:ext cx="5319221" cy="2177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0F48C-CAC8-1AE0-ED81-290F41087669}"/>
              </a:ext>
            </a:extLst>
          </p:cNvPr>
          <p:cNvSpPr txBox="1"/>
          <p:nvPr/>
        </p:nvSpPr>
        <p:spPr>
          <a:xfrm>
            <a:off x="6663809" y="1924614"/>
            <a:ext cx="3811151" cy="3008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>
                <a:solidFill>
                  <a:srgbClr val="094780"/>
                </a:solidFill>
              </a:rPr>
              <a:t>Mumbai </a:t>
            </a:r>
            <a:r>
              <a:rPr lang="en-IN" sz="1600"/>
              <a:t>has highest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Total Customers : </a:t>
            </a:r>
            <a:r>
              <a:rPr lang="en-IN" sz="1600" b="1">
                <a:solidFill>
                  <a:srgbClr val="094780"/>
                </a:solidFill>
              </a:rPr>
              <a:t>1078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Total Income : </a:t>
            </a:r>
            <a:r>
              <a:rPr lang="en-IN" sz="1600" b="1">
                <a:solidFill>
                  <a:srgbClr val="094780"/>
                </a:solidFill>
              </a:rPr>
              <a:t>335M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Total Spend : </a:t>
            </a:r>
            <a:r>
              <a:rPr lang="en-IN" sz="1600" b="1">
                <a:solidFill>
                  <a:srgbClr val="094780"/>
                </a:solidFill>
              </a:rPr>
              <a:t>172M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600"/>
              <a:t>Income Utilization% : </a:t>
            </a:r>
            <a:r>
              <a:rPr lang="en-IN" sz="1600" b="1">
                <a:solidFill>
                  <a:srgbClr val="094780"/>
                </a:solidFill>
              </a:rPr>
              <a:t>51.43%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/>
              <a:t>Delhi : 2</a:t>
            </a:r>
            <a:r>
              <a:rPr lang="en-IN" sz="1600" baseline="30000"/>
              <a:t>nd</a:t>
            </a:r>
            <a:r>
              <a:rPr lang="en-IN" sz="1600"/>
              <a:t> highest Utilization(</a:t>
            </a:r>
            <a:r>
              <a:rPr lang="en-IN" sz="1600" b="1">
                <a:solidFill>
                  <a:srgbClr val="094780"/>
                </a:solidFill>
              </a:rPr>
              <a:t>48.03%</a:t>
            </a:r>
            <a:r>
              <a:rPr lang="en-IN" sz="16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/>
              <a:t>Chennai : lowest Utilization(</a:t>
            </a:r>
            <a:r>
              <a:rPr lang="en-IN" sz="1600" b="1">
                <a:solidFill>
                  <a:srgbClr val="094780"/>
                </a:solidFill>
              </a:rPr>
              <a:t>31.10%</a:t>
            </a:r>
            <a:r>
              <a:rPr lang="en-IN" sz="16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/>
              <a:t>Hyderabad : lowest Spend(</a:t>
            </a:r>
            <a:r>
              <a:rPr lang="en-IN" sz="1600" b="1">
                <a:solidFill>
                  <a:srgbClr val="094780"/>
                </a:solidFill>
              </a:rPr>
              <a:t>68M</a:t>
            </a:r>
            <a:r>
              <a:rPr lang="en-IN" sz="160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987885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</TotalTime>
  <Words>805</Words>
  <Application>Microsoft Office PowerPoint</Application>
  <PresentationFormat>Widescreen</PresentationFormat>
  <Paragraphs>146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YACgEQNAr7w_0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 Patoliya</dc:creator>
  <cp:lastModifiedBy>Parth Patoliya</cp:lastModifiedBy>
  <cp:revision>14</cp:revision>
  <dcterms:created xsi:type="dcterms:W3CDTF">2025-12-21T15:56:25Z</dcterms:created>
  <dcterms:modified xsi:type="dcterms:W3CDTF">2026-01-13T15:14:08Z</dcterms:modified>
</cp:coreProperties>
</file>